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81" r:id="rId12"/>
    <p:sldId id="267" r:id="rId13"/>
    <p:sldId id="268" r:id="rId14"/>
    <p:sldId id="269" r:id="rId15"/>
    <p:sldId id="270" r:id="rId16"/>
    <p:sldId id="271" r:id="rId17"/>
    <p:sldId id="290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A1088-C452-4E6D-B120-C567E40E9244}">
  <a:tblStyle styleId="{00AA1088-C452-4E6D-B120-C567E40E924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F0E876C7-9BED-4AD3-8018-A2843A65D70A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697123B-39F6-4753-B3B6-02A21F4E609B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69037CB-0E88-4DB0-A101-CB9BB8CAB5F0}" styleName="Table_3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8513C53A-4C66-4BAF-85D7-CE879435F718}" styleName="Table_4"/>
  <a:tblStyle styleId="{B71E9C8B-907F-41C9-AB0E-5F41FA9FFB0D}" styleName="Table_5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2934EA5-CC6D-48C4-AE19-3E37FD8B2149}" styleName="Table_6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/>
    <p:restoredTop sz="81891"/>
  </p:normalViewPr>
  <p:slideViewPr>
    <p:cSldViewPr snapToGrid="0" snapToObjects="1">
      <p:cViewPr varScale="1">
        <p:scale>
          <a:sx n="112" d="100"/>
          <a:sy n="112" d="100"/>
        </p:scale>
        <p:origin x="-98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eremyongts92:Downloads:hou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Hours Spent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Sheet1!$A$20:$A$24</c:f>
              <c:strCache>
                <c:ptCount val="5"/>
                <c:pt idx="0">
                  <c:v>Shuwen </c:v>
                </c:pt>
                <c:pt idx="1">
                  <c:v>ZhiHui</c:v>
                </c:pt>
                <c:pt idx="2">
                  <c:v>Jeremy</c:v>
                </c:pt>
                <c:pt idx="3">
                  <c:v>Nabilah</c:v>
                </c:pt>
                <c:pt idx="4">
                  <c:v>Darren</c:v>
                </c:pt>
              </c:strCache>
            </c:strRef>
          </c:cat>
          <c:val>
            <c:numRef>
              <c:f>Sheet1!$B$20:$B$24</c:f>
              <c:numCache>
                <c:formatCode>General</c:formatCode>
                <c:ptCount val="5"/>
                <c:pt idx="0">
                  <c:v>73.99</c:v>
                </c:pt>
                <c:pt idx="1">
                  <c:v>76.07</c:v>
                </c:pt>
                <c:pt idx="2">
                  <c:v>71.88</c:v>
                </c:pt>
                <c:pt idx="3">
                  <c:v>74.85</c:v>
                </c:pt>
                <c:pt idx="4">
                  <c:v>71.51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32019480"/>
        <c:axId val="2032041032"/>
      </c:barChart>
      <c:catAx>
        <c:axId val="203201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2041032"/>
        <c:crosses val="autoZero"/>
        <c:auto val="1"/>
        <c:lblAlgn val="ctr"/>
        <c:lblOffset val="100"/>
        <c:noMultiLvlLbl val="0"/>
      </c:catAx>
      <c:valAx>
        <c:axId val="2032041032"/>
        <c:scaling>
          <c:orientation val="minMax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2019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45626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604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23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590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67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19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34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2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01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73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74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66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041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average : 74.33</a:t>
            </a:r>
          </a:p>
        </p:txBody>
      </p:sp>
    </p:spTree>
    <p:extLst>
      <p:ext uri="{BB962C8B-B14F-4D97-AF65-F5344CB8AC3E}">
        <p14:creationId xmlns:p14="http://schemas.microsoft.com/office/powerpoint/2010/main" val="716704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15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lvl="0" indent="-228600" rtl="0">
              <a:lnSpc>
                <a:spcPct val="143181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95454"/>
            </a:pPr>
            <a:r>
              <a:rPr lang="en-GB" sz="1050">
                <a:solidFill>
                  <a:srgbClr val="252525"/>
                </a:solidFill>
                <a:highlight>
                  <a:srgbClr val="FFFFFF"/>
                </a:highlight>
              </a:rPr>
              <a:t>Tell us about the problems you faced tracking your schedule and how you overcame them.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When someone is done with the task, we don’t whether we should close or not.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Rule Set: To inform the PM whether the pair complete the tasks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Tasks is overdue: Check with the pair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Rule Set: Pair has to give a deadline that they could finished it and to ensure it that it would not affect the next tasks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Planning the duration for each tasks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underestimation of time required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overestimation of time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Very hard to determine the time needed/ experience to tell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Assigning resources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Unfair distribution of work</a:t>
            </a:r>
          </a:p>
        </p:txBody>
      </p:sp>
    </p:spTree>
    <p:extLst>
      <p:ext uri="{BB962C8B-B14F-4D97-AF65-F5344CB8AC3E}">
        <p14:creationId xmlns:p14="http://schemas.microsoft.com/office/powerpoint/2010/main" val="1025343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4000" b="1"/>
            </a:lvl1pPr>
            <a:lvl2pPr algn="ctr">
              <a:spcBef>
                <a:spcPts val="0"/>
              </a:spcBef>
              <a:buSzPct val="100000"/>
              <a:defRPr sz="14000" b="1"/>
            </a:lvl2pPr>
            <a:lvl3pPr algn="ctr">
              <a:spcBef>
                <a:spcPts val="0"/>
              </a:spcBef>
              <a:buSzPct val="100000"/>
              <a:defRPr sz="14000" b="1"/>
            </a:lvl3pPr>
            <a:lvl4pPr algn="ctr">
              <a:spcBef>
                <a:spcPts val="0"/>
              </a:spcBef>
              <a:buSzPct val="100000"/>
              <a:defRPr sz="14000" b="1"/>
            </a:lvl4pPr>
            <a:lvl5pPr algn="ctr">
              <a:spcBef>
                <a:spcPts val="0"/>
              </a:spcBef>
              <a:buSzPct val="100000"/>
              <a:defRPr sz="14000" b="1"/>
            </a:lvl5pPr>
            <a:lvl6pPr algn="ctr">
              <a:spcBef>
                <a:spcPts val="0"/>
              </a:spcBef>
              <a:buSzPct val="100000"/>
              <a:defRPr sz="14000" b="1"/>
            </a:lvl6pPr>
            <a:lvl7pPr algn="ctr">
              <a:spcBef>
                <a:spcPts val="0"/>
              </a:spcBef>
              <a:buSzPct val="100000"/>
              <a:defRPr sz="14000" b="1"/>
            </a:lvl7pPr>
            <a:lvl8pPr algn="ctr">
              <a:spcBef>
                <a:spcPts val="0"/>
              </a:spcBef>
              <a:buSzPct val="100000"/>
              <a:defRPr sz="14000" b="1"/>
            </a:lvl8pPr>
            <a:lvl9pPr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68639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accent1"/>
                </a:solidFill>
              </a:rPr>
              <a:t>‹#›</a:t>
            </a:fld>
            <a:endParaRPr lang="en-GB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-GB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G3T3 Final Presentation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err="1"/>
              <a:t>ZhiHui</a:t>
            </a:r>
            <a:r>
              <a:rPr lang="en-GB" dirty="0"/>
              <a:t> &amp; </a:t>
            </a:r>
            <a:r>
              <a:rPr lang="en-GB" dirty="0" err="1"/>
              <a:t>Nabilah</a:t>
            </a:r>
            <a:r>
              <a:rPr lang="en-GB" dirty="0"/>
              <a:t> &amp; </a:t>
            </a:r>
            <a:r>
              <a:rPr lang="en-GB" dirty="0" err="1" smtClean="0"/>
              <a:t>ShuWen</a:t>
            </a:r>
            <a:r>
              <a:rPr lang="en-GB" dirty="0" smtClean="0"/>
              <a:t> </a:t>
            </a:r>
            <a:r>
              <a:rPr lang="en-GB" dirty="0"/>
              <a:t>&amp; Darren &amp; Jeremy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7"/>
          <a:stretch/>
        </p:blipFill>
        <p:spPr>
          <a:xfrm>
            <a:off x="0" y="40011"/>
            <a:ext cx="9144000" cy="17056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-468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Task Metrics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l="31603" t="12052" r="2197" b="10440"/>
          <a:stretch/>
        </p:blipFill>
        <p:spPr>
          <a:xfrm>
            <a:off x="0" y="0"/>
            <a:ext cx="89514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1202300" y="3498900"/>
            <a:ext cx="1906199" cy="844500"/>
          </a:xfrm>
          <a:prstGeom prst="wedgeRectCallout">
            <a:avLst>
              <a:gd name="adj1" fmla="val 5049"/>
              <a:gd name="adj2" fmla="val -104893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 dirty="0"/>
              <a:t>Bootstrap function pushed over to Iteration 3</a:t>
            </a:r>
          </a:p>
        </p:txBody>
      </p:sp>
      <p:sp>
        <p:nvSpPr>
          <p:cNvPr id="118" name="Shape 118"/>
          <p:cNvSpPr/>
          <p:nvPr/>
        </p:nvSpPr>
        <p:spPr>
          <a:xfrm>
            <a:off x="4097000" y="320075"/>
            <a:ext cx="2429100" cy="1345500"/>
          </a:xfrm>
          <a:prstGeom prst="wedgeRectCallout">
            <a:avLst>
              <a:gd name="adj1" fmla="val -5101"/>
              <a:gd name="adj2" fmla="val 86176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 dirty="0"/>
              <a:t>Pass to Iteration 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b="1" dirty="0"/>
              <a:t>1)Social Activeness function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 dirty="0">
                <a:solidFill>
                  <a:schemeClr val="dk1"/>
                </a:solidFill>
              </a:rPr>
              <a:t>2) Regression Testing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 dirty="0"/>
              <a:t>3) Debugging: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b="1" dirty="0"/>
              <a:t>Basic App, Overuse, Top-K</a:t>
            </a:r>
          </a:p>
          <a:p>
            <a:pPr>
              <a:spcBef>
                <a:spcPts val="0"/>
              </a:spcBef>
              <a:buNone/>
            </a:pPr>
            <a:endParaRPr sz="1000" b="1" dirty="0"/>
          </a:p>
        </p:txBody>
      </p:sp>
      <p:sp>
        <p:nvSpPr>
          <p:cNvPr id="119" name="Shape 119"/>
          <p:cNvSpPr/>
          <p:nvPr/>
        </p:nvSpPr>
        <p:spPr>
          <a:xfrm>
            <a:off x="3859900" y="3274187"/>
            <a:ext cx="2009399" cy="1293900"/>
          </a:xfrm>
          <a:prstGeom prst="wedgeRectCallout">
            <a:avLst>
              <a:gd name="adj1" fmla="val -49290"/>
              <a:gd name="adj2" fmla="val -8808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dirty="0"/>
              <a:t>Pass to Iteration 4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/>
              <a:t>1) Basic app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/>
              <a:t>2) Delete Location 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i="1" dirty="0"/>
              <a:t>(Test &amp; Debug 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dirty="0"/>
              <a:t>3) Debug Bootstrap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247701" y="729868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Bug Metrics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l="14276" t="13092" r="12474" b="9297"/>
          <a:stretch/>
        </p:blipFill>
        <p:spPr>
          <a:xfrm>
            <a:off x="2883075" y="1174300"/>
            <a:ext cx="6051550" cy="360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2473675" y="238850"/>
            <a:ext cx="3454499" cy="550200"/>
          </a:xfrm>
          <a:prstGeom prst="wedgeRoundRectCallout">
            <a:avLst>
              <a:gd name="adj1" fmla="val 41113"/>
              <a:gd name="adj2" fmla="val 115108"/>
              <a:gd name="adj3" fmla="val 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Set up a bug squashing task at the start of the next iteration</a:t>
            </a:r>
          </a:p>
        </p:txBody>
      </p:sp>
      <p:sp>
        <p:nvSpPr>
          <p:cNvPr id="127" name="Shape 127"/>
          <p:cNvSpPr/>
          <p:nvPr/>
        </p:nvSpPr>
        <p:spPr>
          <a:xfrm>
            <a:off x="6452300" y="741727"/>
            <a:ext cx="2316000" cy="550200"/>
          </a:xfrm>
          <a:prstGeom prst="wedgeRectCallout">
            <a:avLst>
              <a:gd name="adj1" fmla="val 5541"/>
              <a:gd name="adj2" fmla="val 24043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Proceed with debugging as planned in next iteration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480450" y="1082412"/>
            <a:ext cx="601199" cy="55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59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6452300" y="4026098"/>
            <a:ext cx="601199" cy="4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5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7053500" y="1809437"/>
            <a:ext cx="601199" cy="55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6786205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Use of Git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C</a:t>
            </a:r>
            <a:r>
              <a:rPr lang="en-GB" dirty="0" smtClean="0"/>
              <a:t>onsistently</a:t>
            </a:r>
            <a:endParaRPr lang="en-GB"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C</a:t>
            </a:r>
            <a:r>
              <a:rPr lang="en-GB" dirty="0" smtClean="0"/>
              <a:t>orrectly</a:t>
            </a:r>
            <a:endParaRPr lang="en-GB" dirty="0"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0513"/>
            <a:ext cx="9144000" cy="26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http://previews.123rf.com/images/macrovector/macrovector1401/macrovector140100312/25271264-Doodle-idea-lightbulb-icon-with-infographics-charts-isolated-vector-illustration-Stock-Vecto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4" t="12231" r="25668" b="18372"/>
          <a:stretch/>
        </p:blipFill>
        <p:spPr bwMode="auto">
          <a:xfrm>
            <a:off x="7603824" y="154578"/>
            <a:ext cx="1228475" cy="192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975" y="0"/>
            <a:ext cx="6178474" cy="503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175" y="0"/>
            <a:ext cx="5313825" cy="50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Use of Git - Out of Session commits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Out of </a:t>
            </a:r>
            <a:r>
              <a:rPr lang="en-GB" dirty="0" smtClean="0"/>
              <a:t>519 </a:t>
            </a:r>
            <a:r>
              <a:rPr lang="en-GB" dirty="0"/>
              <a:t>commits, these are the accidental commits (excluding reverts) </a:t>
            </a:r>
          </a:p>
        </p:txBody>
      </p:sp>
      <p:graphicFrame>
        <p:nvGraphicFramePr>
          <p:cNvPr id="153" name="Shape 153"/>
          <p:cNvGraphicFramePr/>
          <p:nvPr/>
        </p:nvGraphicFramePr>
        <p:xfrm>
          <a:off x="952500" y="1693000"/>
          <a:ext cx="7239000" cy="2377259"/>
        </p:xfrm>
        <a:graphic>
          <a:graphicData uri="http://schemas.openxmlformats.org/drawingml/2006/table">
            <a:tbl>
              <a:tblPr>
                <a:noFill/>
                <a:tableStyleId>{D2934EA5-CC6D-48C4-AE19-3E37FD8B2149}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2 (0.4%)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14 (2.7%), of which 4 are merges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6 (1.2%), of which 1 is merge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4 (0.77%), all of which are merges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8 (1.55%), of which 1 is merge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Use of Git - Out of Session commits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Out of </a:t>
            </a:r>
            <a:r>
              <a:rPr lang="en-GB" dirty="0" smtClean="0"/>
              <a:t>519 </a:t>
            </a:r>
            <a:r>
              <a:rPr lang="en-GB" dirty="0"/>
              <a:t>commits, these are the accidental commits (excluding reverts) 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50" y="1598875"/>
            <a:ext cx="5650698" cy="33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Team Conflicts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47875" y="114145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dirty="0" smtClean="0"/>
              <a:t>- Had </a:t>
            </a:r>
            <a:r>
              <a:rPr lang="en-GB" dirty="0"/>
              <a:t>a major conflict between LYL and Darren - Darren :0, LYL: 1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Utility </a:t>
            </a:r>
            <a:r>
              <a:rPr lang="en-GB" dirty="0"/>
              <a:t>or </a:t>
            </a:r>
            <a:r>
              <a:rPr lang="en-GB" dirty="0" err="1"/>
              <a:t>UserDAO</a:t>
            </a:r>
            <a:r>
              <a:rPr lang="en-GB" dirty="0"/>
              <a:t> - Darren </a:t>
            </a:r>
            <a:r>
              <a:rPr lang="en-GB" dirty="0" err="1"/>
              <a:t>vs</a:t>
            </a:r>
            <a:r>
              <a:rPr lang="en-GB" dirty="0"/>
              <a:t> Jeremy - Darren won Scissors Paper Stone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- Otherwise</a:t>
            </a:r>
            <a:r>
              <a:rPr lang="en-GB" dirty="0"/>
              <a:t>, very chillax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275" y="3042019"/>
            <a:ext cx="1975699" cy="1597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50432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Key Takeaways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978843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dirty="0"/>
              <a:t>I Love Java! 		I LOVE SE!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If you fail to plan, you plan to fail.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Stick to the plan.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Always do early.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A team won’t work without teamwork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If you are going through hell, keep going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Success consists of going from failure to failure without loss of </a:t>
            </a:r>
            <a:r>
              <a:rPr lang="en-GB" dirty="0" smtClean="0"/>
              <a:t>enthusiasm</a:t>
            </a:r>
          </a:p>
          <a:p>
            <a:pPr marL="457200" lvl="7" indent="-228600">
              <a:buChar char="-"/>
            </a:pPr>
            <a:r>
              <a:rPr lang="en-GB" i="1" dirty="0" smtClean="0"/>
              <a:t>Remember </a:t>
            </a:r>
            <a:r>
              <a:rPr lang="en-GB" i="1" dirty="0"/>
              <a:t>remember, the 6th of April #asdf06042015</a:t>
            </a:r>
          </a:p>
          <a:p>
            <a:pPr marL="3657600" lvl="0" indent="0" rtl="0">
              <a:spcBef>
                <a:spcPts val="0"/>
              </a:spcBef>
              <a:buNone/>
            </a:pPr>
            <a:endParaRPr i="1" dirty="0"/>
          </a:p>
          <a:p>
            <a:pPr marL="3657600" lvl="0" indent="0" rtl="0">
              <a:spcBef>
                <a:spcPts val="0"/>
              </a:spcBef>
              <a:buNone/>
            </a:pPr>
            <a:endParaRPr i="1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75" name="Shape 175"/>
          <p:cNvCxnSpPr/>
          <p:nvPr/>
        </p:nvCxnSpPr>
        <p:spPr>
          <a:xfrm>
            <a:off x="311700" y="1385125"/>
            <a:ext cx="1414199" cy="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825" y="324824"/>
            <a:ext cx="1250724" cy="137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98354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59925" y="11535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Address</a:t>
            </a:r>
            <a:r>
              <a:rPr lang="en-GB" dirty="0"/>
              <a:t>: SIS GSR 3.5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</a:t>
            </a:r>
            <a:r>
              <a:rPr lang="en-GB" dirty="0" err="1" smtClean="0"/>
              <a:t>Ayam</a:t>
            </a:r>
            <a:r>
              <a:rPr lang="en-GB" dirty="0" smtClean="0"/>
              <a:t> </a:t>
            </a:r>
            <a:r>
              <a:rPr lang="en-GB" dirty="0" err="1"/>
              <a:t>Penyet</a:t>
            </a:r>
            <a:r>
              <a:rPr lang="en-GB" dirty="0"/>
              <a:t> Expert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Loves </a:t>
            </a:r>
            <a:r>
              <a:rPr lang="en-GB" dirty="0"/>
              <a:t>to disturb Darren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No </a:t>
            </a:r>
            <a:r>
              <a:rPr lang="en-GB" dirty="0"/>
              <a:t>need recharge battery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4487037" y="1482975"/>
            <a:ext cx="4059524" cy="24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4157925" y="959000"/>
            <a:ext cx="11703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518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599" cy="1058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spcBef>
                <a:spcPts val="0"/>
              </a:spcBef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Schedule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067906"/>
            <a:ext cx="9143999" cy="386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7543600" y="1972500"/>
            <a:ext cx="610200" cy="3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722" y="445025"/>
            <a:ext cx="3090225" cy="41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509597" y="730375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  <a:p>
            <a:pPr lvl="0" rtl="0">
              <a:spcBef>
                <a:spcPts val="0"/>
              </a:spcBef>
              <a:buNone/>
            </a:pPr>
            <a:endParaRPr sz="1400" dirty="0"/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Taste </a:t>
            </a:r>
            <a:r>
              <a:rPr lang="en-GB" sz="1400" dirty="0"/>
              <a:t>in food is very Chinese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Very </a:t>
            </a:r>
            <a:r>
              <a:rPr lang="en-GB" sz="1400" dirty="0"/>
              <a:t>hyperactive</a:t>
            </a:r>
          </a:p>
          <a:p>
            <a:pPr lvl="0" rtl="0">
              <a:spcBef>
                <a:spcPts val="0"/>
              </a:spcBef>
            </a:pPr>
            <a:r>
              <a:rPr lang="en-GB" sz="1400" dirty="0" smtClean="0"/>
              <a:t>- Can’t </a:t>
            </a:r>
            <a:r>
              <a:rPr lang="en-GB" sz="1400" dirty="0"/>
              <a:t>think straight in panic mode</a:t>
            </a:r>
          </a:p>
          <a:p>
            <a:pPr lvl="0" rtl="0">
              <a:spcBef>
                <a:spcPts val="0"/>
              </a:spcBef>
            </a:pPr>
            <a:r>
              <a:rPr lang="en-GB" sz="1400" dirty="0" smtClean="0"/>
              <a:t>- Internal </a:t>
            </a:r>
            <a:r>
              <a:rPr lang="en-GB" sz="1400" dirty="0"/>
              <a:t>Auditor of the team</a:t>
            </a:r>
          </a:p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600340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500" y="223250"/>
            <a:ext cx="2642049" cy="46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23401" y="460075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  <a:p>
            <a:pPr lvl="0" rtl="0">
              <a:spcBef>
                <a:spcPts val="0"/>
              </a:spcBef>
              <a:buNone/>
            </a:pPr>
            <a:endParaRPr sz="1400" dirty="0"/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Thought </a:t>
            </a:r>
            <a:r>
              <a:rPr lang="en-GB" sz="1400" dirty="0" err="1"/>
              <a:t>Teh</a:t>
            </a:r>
            <a:r>
              <a:rPr lang="en-GB" sz="1400" dirty="0"/>
              <a:t> Chino is Tea plus milo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Enjoys </a:t>
            </a:r>
            <a:r>
              <a:rPr lang="en-GB" sz="1400" dirty="0"/>
              <a:t>the thrill of the night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Very </a:t>
            </a:r>
            <a:r>
              <a:rPr lang="en-GB" sz="1400" dirty="0"/>
              <a:t>scared of cold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 dirty="0" smtClean="0"/>
              <a:t>- Wardrobe </a:t>
            </a:r>
            <a:r>
              <a:rPr lang="en-GB" sz="1400" dirty="0"/>
              <a:t>has only 1 set of clothes</a:t>
            </a:r>
          </a:p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0383296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39650" y="108205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Don’t </a:t>
            </a:r>
            <a:r>
              <a:rPr lang="en-GB" dirty="0"/>
              <a:t>know how to use her com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Windows </a:t>
            </a:r>
            <a:r>
              <a:rPr lang="en-GB" dirty="0"/>
              <a:t>disguised as Mac</a:t>
            </a:r>
          </a:p>
          <a:p>
            <a:pPr>
              <a:spcBef>
                <a:spcPts val="0"/>
              </a:spcBef>
              <a:buNone/>
            </a:pPr>
            <a:r>
              <a:rPr lang="en-GB" dirty="0" smtClean="0"/>
              <a:t>- Got </a:t>
            </a:r>
            <a:r>
              <a:rPr lang="en-GB" dirty="0"/>
              <a:t>many friends, who got many birthdays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050" y="669075"/>
            <a:ext cx="3916849" cy="3916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35558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901225" y="445025"/>
            <a:ext cx="3887099" cy="384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dirty="0" smtClean="0"/>
              <a:t>- Panic </a:t>
            </a:r>
            <a:r>
              <a:rPr lang="en-GB" dirty="0"/>
              <a:t>at wrong timing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Love </a:t>
            </a:r>
            <a:r>
              <a:rPr lang="en-GB" dirty="0" err="1"/>
              <a:t>Teh</a:t>
            </a:r>
            <a:r>
              <a:rPr lang="en-GB" dirty="0"/>
              <a:t> Chino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</a:t>
            </a:r>
            <a:r>
              <a:rPr lang="en-GB" dirty="0" err="1" smtClean="0"/>
              <a:t>Abit</a:t>
            </a:r>
            <a:r>
              <a:rPr lang="en-GB" dirty="0" smtClean="0"/>
              <a:t> </a:t>
            </a:r>
            <a:r>
              <a:rPr lang="en-GB" dirty="0"/>
              <a:t>long winded but its all for our good</a:t>
            </a:r>
          </a:p>
          <a:p>
            <a:pPr rtl="0">
              <a:spcBef>
                <a:spcPts val="0"/>
              </a:spcBef>
              <a:buNone/>
            </a:pPr>
            <a:r>
              <a:rPr lang="en-GB" dirty="0" smtClean="0"/>
              <a:t>- Talk </a:t>
            </a:r>
            <a:r>
              <a:rPr lang="en-GB" dirty="0"/>
              <a:t>to himself when coding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dirty="0" smtClean="0"/>
              <a:t>- Has </a:t>
            </a:r>
            <a:r>
              <a:rPr lang="en-GB" dirty="0"/>
              <a:t>his own language. need to understand his weird gestures to work well with him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248" y="396800"/>
            <a:ext cx="2761349" cy="404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92623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51334973_935708767020946899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14957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Our crazy team: </a:t>
            </a:r>
          </a:p>
        </p:txBody>
      </p:sp>
    </p:spTree>
    <p:extLst>
      <p:ext uri="{BB962C8B-B14F-4D97-AF65-F5344CB8AC3E}">
        <p14:creationId xmlns:p14="http://schemas.microsoft.com/office/powerpoint/2010/main" val="145061020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The End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4487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599" cy="1058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We </a:t>
            </a:r>
            <a:r>
              <a:rPr lang="en-GB"/>
              <a:t>are </a:t>
            </a:r>
            <a:r>
              <a:rPr lang="en-GB" smtClean="0"/>
              <a:t>Cyan</a:t>
            </a:r>
            <a:endParaRPr lang="en-GB" dirty="0"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200" dirty="0"/>
              <a:t>No dropped </a:t>
            </a:r>
            <a:r>
              <a:rPr lang="en-GB" sz="2200" dirty="0" smtClean="0"/>
              <a:t>functionality</a:t>
            </a:r>
            <a:endParaRPr sz="2200" dirty="0" smtClean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200" dirty="0" smtClean="0"/>
              <a:t>No </a:t>
            </a:r>
            <a:r>
              <a:rPr lang="en-GB" sz="2200" dirty="0"/>
              <a:t>additional </a:t>
            </a:r>
            <a:r>
              <a:rPr lang="en-GB" sz="2200" dirty="0" smtClean="0"/>
              <a:t>functionalities</a:t>
            </a:r>
            <a:endParaRPr sz="2200" dirty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200" dirty="0" smtClean="0"/>
              <a:t>No </a:t>
            </a:r>
            <a:r>
              <a:rPr lang="en-GB" sz="2200" dirty="0"/>
              <a:t>framework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81" y="1811148"/>
            <a:ext cx="40640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External Libraries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242850"/>
            <a:ext cx="8520599" cy="29372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000" dirty="0" smtClean="0"/>
              <a:t>Gson-2.4 (for JSON output)</a:t>
            </a:r>
            <a:endParaRPr sz="2000" dirty="0" smtClean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000" dirty="0" smtClean="0"/>
              <a:t>JWT </a:t>
            </a:r>
            <a:r>
              <a:rPr lang="en-GB" sz="2000" dirty="0"/>
              <a:t>utility; </a:t>
            </a:r>
            <a:r>
              <a:rPr lang="en-GB" sz="2000" dirty="0" smtClean="0"/>
              <a:t>is203-jwt-v2 (for </a:t>
            </a:r>
            <a:r>
              <a:rPr lang="en-GB" sz="2000" dirty="0"/>
              <a:t>signing and verifying authentication tokens</a:t>
            </a:r>
            <a:r>
              <a:rPr lang="en-GB" sz="2000" dirty="0" smtClean="0"/>
              <a:t>)</a:t>
            </a:r>
            <a:endParaRPr sz="2000" dirty="0" smtClean="0"/>
          </a:p>
          <a:p>
            <a:pPr marL="571500" lvl="0" indent="-342900" rtl="0">
              <a:spcBef>
                <a:spcPts val="0"/>
              </a:spcBef>
              <a:buFont typeface="Wingdings" charset="2"/>
              <a:buChar char="Ø"/>
            </a:pPr>
            <a:r>
              <a:rPr lang="en-GB" sz="2000" dirty="0" smtClean="0"/>
              <a:t>Java </a:t>
            </a:r>
            <a:r>
              <a:rPr lang="en-GB" sz="2000" dirty="0"/>
              <a:t>CSV </a:t>
            </a:r>
            <a:r>
              <a:rPr lang="en-GB" sz="2000" dirty="0" smtClean="0"/>
              <a:t>(for reading </a:t>
            </a:r>
            <a:r>
              <a:rPr lang="en-GB" sz="2000" dirty="0"/>
              <a:t>csv files</a:t>
            </a:r>
            <a:r>
              <a:rPr lang="en-GB" sz="2000" dirty="0" smtClean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162" y="2326538"/>
            <a:ext cx="2812561" cy="28169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699" y="1384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Project Manager</a:t>
            </a:r>
          </a:p>
        </p:txBody>
      </p:sp>
      <p:graphicFrame>
        <p:nvGraphicFramePr>
          <p:cNvPr id="82" name="Shape 82"/>
          <p:cNvGraphicFramePr/>
          <p:nvPr>
            <p:extLst>
              <p:ext uri="{D42A27DB-BD31-4B8C-83A1-F6EECF244321}">
                <p14:modId xmlns:p14="http://schemas.microsoft.com/office/powerpoint/2010/main" val="2566140080"/>
              </p:ext>
            </p:extLst>
          </p:nvPr>
        </p:nvGraphicFramePr>
        <p:xfrm>
          <a:off x="311700" y="2047949"/>
          <a:ext cx="3858250" cy="2383424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412900"/>
                <a:gridCol w="2445350"/>
              </a:tblGrid>
              <a:tr h="40237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Iteration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Jeremy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 err="1"/>
                        <a:t>Zhi</a:t>
                      </a:r>
                      <a:r>
                        <a:rPr lang="en-GB" dirty="0"/>
                        <a:t> Hui </a:t>
                      </a:r>
                      <a:r>
                        <a:rPr lang="en-GB" dirty="0" smtClean="0"/>
                        <a:t>                      (</a:t>
                      </a:r>
                      <a:r>
                        <a:rPr lang="en-GB" dirty="0" smtClean="0"/>
                        <a:t>SM)</a:t>
                      </a:r>
                      <a:endParaRPr lang="en-GB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Iteration 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Nabilah </a:t>
                      </a:r>
                      <a:r>
                        <a:rPr lang="en-GB" dirty="0" smtClean="0"/>
                        <a:t>            (</a:t>
                      </a:r>
                      <a:r>
                        <a:rPr lang="en-GB" dirty="0"/>
                        <a:t>PM review)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Darren </a:t>
                      </a:r>
                      <a:r>
                        <a:rPr lang="en-GB" dirty="0" smtClean="0"/>
                        <a:t>                </a:t>
                      </a:r>
                      <a:r>
                        <a:rPr lang="en-GB" dirty="0" smtClean="0"/>
                        <a:t>      (SM)</a:t>
                      </a:r>
                      <a:endParaRPr lang="en-GB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 err="1" smtClean="0"/>
                        <a:t>Shuwen</a:t>
                      </a:r>
                      <a:r>
                        <a:rPr lang="en-GB" dirty="0" smtClean="0"/>
                        <a:t>                     </a:t>
                      </a:r>
                      <a:r>
                        <a:rPr lang="en-GB" dirty="0"/>
                        <a:t>(SM)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Iteration 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 smtClean="0"/>
                        <a:t>Jeremy   </a:t>
                      </a:r>
                      <a:r>
                        <a:rPr lang="en-GB" dirty="0"/>
                        <a:t>(Final presentation)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83" name="Shape 83"/>
          <p:cNvGraphicFramePr/>
          <p:nvPr>
            <p:extLst>
              <p:ext uri="{D42A27DB-BD31-4B8C-83A1-F6EECF244321}">
                <p14:modId xmlns:p14="http://schemas.microsoft.com/office/powerpoint/2010/main" val="3459057007"/>
              </p:ext>
            </p:extLst>
          </p:nvPr>
        </p:nvGraphicFramePr>
        <p:xfrm>
          <a:off x="4571999" y="838899"/>
          <a:ext cx="4425346" cy="359247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4425346"/>
              </a:tblGrid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Project </a:t>
                      </a:r>
                      <a:r>
                        <a:rPr lang="en-GB" dirty="0" smtClean="0"/>
                        <a:t>Management </a:t>
                      </a:r>
                      <a:endParaRPr lang="en-GB" dirty="0"/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Write Test Cases</a:t>
                      </a:r>
                    </a:p>
                  </a:txBody>
                  <a:tcPr marL="91425" marR="91425" marT="91425" marB="91425"/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Regression Testing</a:t>
                      </a:r>
                    </a:p>
                  </a:txBody>
                  <a:tcPr marL="91425" marR="91425" marT="91425" marB="91425"/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Ensure everyone does the given tasks</a:t>
                      </a:r>
                    </a:p>
                  </a:txBody>
                  <a:tcPr marL="91425" marR="91425" marT="91425" marB="91425"/>
                </a:tc>
              </a:tr>
              <a:tr h="54943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Track all the metrics</a:t>
                      </a:r>
                    </a:p>
                  </a:txBody>
                  <a:tcPr marL="91425" marR="91425" marT="91425" marB="91425"/>
                </a:tc>
              </a:tr>
              <a:tr h="84530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Investigate the cause of any deviations(Task Schedule)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028" name="Picture 4" descr="https://image.freepik.com/free-icon/manager_318-149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879" y="288636"/>
            <a:ext cx="2528902" cy="25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3583">
            <a:off x="7846611" y="185126"/>
            <a:ext cx="1075233" cy="10752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audioenhancement.com/wp-content/uploads/2014/10/Distribute-Black-Icon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8221" y="-227262"/>
            <a:ext cx="1881641" cy="188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19421" y="-278910"/>
            <a:ext cx="8520599" cy="9833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Breakdown </a:t>
            </a:r>
            <a:r>
              <a:rPr lang="en-GB" dirty="0"/>
              <a:t>of work</a:t>
            </a:r>
          </a:p>
        </p:txBody>
      </p:sp>
      <p:graphicFrame>
        <p:nvGraphicFramePr>
          <p:cNvPr id="89" name="Shape 89"/>
          <p:cNvGraphicFramePr/>
          <p:nvPr>
            <p:extLst>
              <p:ext uri="{D42A27DB-BD31-4B8C-83A1-F6EECF244321}">
                <p14:modId xmlns:p14="http://schemas.microsoft.com/office/powerpoint/2010/main" val="3616853520"/>
              </p:ext>
            </p:extLst>
          </p:nvPr>
        </p:nvGraphicFramePr>
        <p:xfrm>
          <a:off x="219421" y="1008542"/>
          <a:ext cx="7924002" cy="3809759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20667"/>
                <a:gridCol w="1320667"/>
                <a:gridCol w="1320667"/>
                <a:gridCol w="1320667"/>
                <a:gridCol w="1320667"/>
                <a:gridCol w="1320667"/>
              </a:tblGrid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Functions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Jeremy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Darren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 err="1"/>
                        <a:t>ZhiHui</a:t>
                      </a:r>
                      <a:endParaRPr lang="en-GB" b="1" dirty="0"/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 err="1"/>
                        <a:t>Nabilah</a:t>
                      </a:r>
                      <a:endParaRPr lang="en-GB" b="1" dirty="0"/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b="1" dirty="0" err="1"/>
                        <a:t>Shuwen</a:t>
                      </a:r>
                      <a:endParaRPr lang="en-GB" b="1" dirty="0"/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dirty="0"/>
                        <a:t>Bootstrap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Login/Log out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Basic App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Top-K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Smartphone Overuse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Smartphone Heatmap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GB"/>
                        <a:t>Social Activeness</a:t>
                      </a:r>
                      <a:endParaRPr lang="en-GB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✓</a:t>
                      </a: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54452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Hours Spent</a:t>
            </a:r>
          </a:p>
        </p:txBody>
      </p:sp>
      <p:graphicFrame>
        <p:nvGraphicFramePr>
          <p:cNvPr id="95" name="Shape 95"/>
          <p:cNvGraphicFramePr/>
          <p:nvPr>
            <p:extLst>
              <p:ext uri="{D42A27DB-BD31-4B8C-83A1-F6EECF244321}">
                <p14:modId xmlns:p14="http://schemas.microsoft.com/office/powerpoint/2010/main" val="3923655615"/>
              </p:ext>
            </p:extLst>
          </p:nvPr>
        </p:nvGraphicFramePr>
        <p:xfrm>
          <a:off x="311700" y="1283325"/>
          <a:ext cx="2353150" cy="3006325"/>
        </p:xfrm>
        <a:graphic>
          <a:graphicData uri="http://schemas.openxmlformats.org/drawingml/2006/table">
            <a:tbl>
              <a:tblPr>
                <a:noFill/>
                <a:tableStyleId>{269037CB-0E88-4DB0-A101-CB9BB8CAB5F0}</a:tableStyleId>
              </a:tblPr>
              <a:tblGrid>
                <a:gridCol w="1176575"/>
                <a:gridCol w="1176575"/>
              </a:tblGrid>
              <a:tr h="42947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Member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Hours Spent</a:t>
                      </a:r>
                    </a:p>
                  </a:txBody>
                  <a:tcPr marL="91425" marR="91425" marT="91425" marB="91425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ShuWen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73.99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ZhiHui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76.07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Jeremy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71.88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Nabilah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74.85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Darren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71.51</a:t>
                      </a:r>
                    </a:p>
                  </a:txBody>
                  <a:tcPr marL="12700" marR="12700" marT="12700" marB="0" anchor="b"/>
                </a:tc>
              </a:tr>
              <a:tr h="429475">
                <a:tc>
                  <a:txBody>
                    <a:bodyPr/>
                    <a:lstStyle/>
                    <a:p>
                      <a:pPr algn="l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Total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l" rtl="0">
                        <a:spcBef>
                          <a:spcPts val="0"/>
                        </a:spcBef>
                        <a:buNone/>
                      </a:pPr>
                      <a:r>
                        <a:rPr lang="en-GB" dirty="0" smtClean="0"/>
                        <a:t>368.3</a:t>
                      </a:r>
                      <a:endParaRPr lang="en-GB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97" name="Shape 97"/>
          <p:cNvGraphicFramePr/>
          <p:nvPr>
            <p:extLst>
              <p:ext uri="{D42A27DB-BD31-4B8C-83A1-F6EECF244321}">
                <p14:modId xmlns:p14="http://schemas.microsoft.com/office/powerpoint/2010/main" val="2329090478"/>
              </p:ext>
            </p:extLst>
          </p:nvPr>
        </p:nvGraphicFramePr>
        <p:xfrm>
          <a:off x="3042261" y="855111"/>
          <a:ext cx="5909900" cy="428214"/>
        </p:xfrm>
        <a:graphic>
          <a:graphicData uri="http://schemas.openxmlformats.org/drawingml/2006/table">
            <a:tbl>
              <a:tblPr>
                <a:noFill/>
                <a:tableStyleId>{8513C53A-4C66-4BAF-85D7-CE879435F718}</a:tableStyleId>
              </a:tblPr>
              <a:tblGrid>
                <a:gridCol w="1173775"/>
                <a:gridCol w="1173775"/>
                <a:gridCol w="1187450"/>
                <a:gridCol w="1187450"/>
                <a:gridCol w="1187450"/>
              </a:tblGrid>
              <a:tr h="3048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      </a:t>
                      </a:r>
                      <a:r>
                        <a:rPr lang="en-GB" b="1" dirty="0" smtClean="0"/>
                        <a:t>20.09%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/>
                        <a:t>      </a:t>
                      </a:r>
                      <a:r>
                        <a:rPr lang="en-GB" b="1" dirty="0" smtClean="0"/>
                        <a:t>20.65%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 smtClean="0"/>
                        <a:t>19.52%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 smtClean="0"/>
                        <a:t>20.32%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b="1" dirty="0" smtClean="0"/>
                        <a:t>19.42%</a:t>
                      </a:r>
                      <a:endParaRPr lang="en-GB" b="1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416873"/>
              </p:ext>
            </p:extLst>
          </p:nvPr>
        </p:nvGraphicFramePr>
        <p:xfrm>
          <a:off x="3131499" y="1428671"/>
          <a:ext cx="5820662" cy="3293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Fair Allocation of Work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99" cy="308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Each member is a PM for at least 1 iteration </a:t>
            </a:r>
            <a:endParaRPr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Each PM is responsible for a </a:t>
            </a:r>
            <a:r>
              <a:rPr lang="en-GB" dirty="0" smtClean="0"/>
              <a:t>milestone</a:t>
            </a:r>
            <a:endParaRPr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Each Pair consist of a </a:t>
            </a:r>
            <a:r>
              <a:rPr lang="en-GB" dirty="0" smtClean="0"/>
              <a:t>strong </a:t>
            </a:r>
            <a:r>
              <a:rPr lang="en-GB" dirty="0"/>
              <a:t>and </a:t>
            </a:r>
            <a:r>
              <a:rPr lang="en-GB" dirty="0" smtClean="0"/>
              <a:t>stronger </a:t>
            </a:r>
            <a:r>
              <a:rPr lang="en-GB" dirty="0"/>
              <a:t>coder </a:t>
            </a:r>
            <a:endParaRPr dirty="0"/>
          </a:p>
          <a:p>
            <a:pPr marL="514350" lvl="0" indent="-285750" rtl="0">
              <a:spcBef>
                <a:spcPts val="0"/>
              </a:spcBef>
              <a:buFont typeface="Wingdings" charset="2"/>
              <a:buChar char="Ø"/>
            </a:pPr>
            <a:r>
              <a:rPr lang="en-GB" dirty="0"/>
              <a:t>Fair share of programming </a:t>
            </a:r>
            <a:r>
              <a:rPr lang="en-GB" dirty="0" smtClean="0"/>
              <a:t>tasks</a:t>
            </a:r>
            <a:endParaRPr lang="en-GB" dirty="0"/>
          </a:p>
        </p:txBody>
      </p:sp>
      <p:sp>
        <p:nvSpPr>
          <p:cNvPr id="2" name="AutoShape 2" descr="Image result for fai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864" y="3767100"/>
            <a:ext cx="3810000" cy="12001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77" y="-123880"/>
            <a:ext cx="2047875" cy="2238375"/>
          </a:xfrm>
          <a:prstGeom prst="rect">
            <a:avLst/>
          </a:prstGeom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319190"/>
            <a:ext cx="8520599" cy="6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Schedule Problems &amp; Mitigation</a:t>
            </a:r>
          </a:p>
        </p:txBody>
      </p:sp>
      <p:graphicFrame>
        <p:nvGraphicFramePr>
          <p:cNvPr id="109" name="Shape 109"/>
          <p:cNvGraphicFramePr/>
          <p:nvPr>
            <p:extLst>
              <p:ext uri="{D42A27DB-BD31-4B8C-83A1-F6EECF244321}">
                <p14:modId xmlns:p14="http://schemas.microsoft.com/office/powerpoint/2010/main" val="109929170"/>
              </p:ext>
            </p:extLst>
          </p:nvPr>
        </p:nvGraphicFramePr>
        <p:xfrm>
          <a:off x="513725" y="1058225"/>
          <a:ext cx="7769200" cy="3756758"/>
        </p:xfrm>
        <a:graphic>
          <a:graphicData uri="http://schemas.openxmlformats.org/drawingml/2006/table">
            <a:tbl>
              <a:tblPr>
                <a:noFill/>
                <a:tableStyleId>{B71E9C8B-907F-41C9-AB0E-5F41FA9FFB0D}</a:tableStyleId>
              </a:tblPr>
              <a:tblGrid>
                <a:gridCol w="3884600"/>
                <a:gridCol w="3884600"/>
              </a:tblGrid>
              <a:tr h="8886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Pm not sure when to close tasks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Rule Set: To inform the PM when the pair complete the tasks </a:t>
                      </a:r>
                    </a:p>
                  </a:txBody>
                  <a:tcPr marL="91425" marR="91425" marT="91425" marB="91425"/>
                </a:tc>
              </a:tr>
              <a:tr h="8886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Task is </a:t>
                      </a:r>
                      <a:r>
                        <a:rPr lang="en-GB" sz="180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delayed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-- </a:t>
                      </a:r>
                      <a:r>
                        <a:rPr lang="en-GB" sz="1800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cannot </a:t>
                      </a:r>
                      <a:r>
                        <a:rPr lang="en-GB" sz="180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complete </a:t>
                      </a:r>
                      <a:r>
                        <a:rPr lang="en-GB" sz="1800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on time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Rule Set: Pair will inform PM and give a deadline to complete the task</a:t>
                      </a:r>
                    </a:p>
                  </a:txBody>
                  <a:tcPr marL="91425" marR="91425" marT="91425" marB="91425"/>
                </a:tc>
              </a:tr>
              <a:tr h="17923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Planning the duration for each tasks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100000"/>
                        <a:buFont typeface="Old Standard TT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underestimation of time required </a:t>
                      </a:r>
                    </a:p>
                    <a:p>
                      <a:pPr marL="457200" lvl="0" indent="-3429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100000"/>
                        <a:buFont typeface="Old Standard TT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overestimation of time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GB" sz="180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Adjust as we learn about our biases through</a:t>
                      </a:r>
                      <a:r>
                        <a:rPr lang="en-GB" sz="1800" baseline="0" dirty="0" smtClean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experience</a:t>
                      </a:r>
                      <a:endParaRPr lang="en-GB" sz="1800" dirty="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</TotalTime>
  <Words>776</Words>
  <Application>Microsoft Macintosh PowerPoint</Application>
  <PresentationFormat>On-screen Show (16:9)</PresentationFormat>
  <Paragraphs>193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paperback</vt:lpstr>
      <vt:lpstr>G3T3 Final Presentation</vt:lpstr>
      <vt:lpstr> Schedule</vt:lpstr>
      <vt:lpstr> We are Cyan</vt:lpstr>
      <vt:lpstr>External Libraries</vt:lpstr>
      <vt:lpstr>Project Manager</vt:lpstr>
      <vt:lpstr> Breakdown of work</vt:lpstr>
      <vt:lpstr>Hours Spent</vt:lpstr>
      <vt:lpstr>Fair Allocation of Work</vt:lpstr>
      <vt:lpstr>Schedule Problems &amp; Mitigation</vt:lpstr>
      <vt:lpstr>Task Metrics</vt:lpstr>
      <vt:lpstr>Bug Metrics</vt:lpstr>
      <vt:lpstr>Use of Git</vt:lpstr>
      <vt:lpstr>PowerPoint Presentation</vt:lpstr>
      <vt:lpstr>PowerPoint Presentation</vt:lpstr>
      <vt:lpstr>Use of Git - Out of Session commits</vt:lpstr>
      <vt:lpstr>Use of Git - Out of Session commits</vt:lpstr>
      <vt:lpstr>Team Conflicts</vt:lpstr>
      <vt:lpstr>Key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crazy team: 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G3T3 Final Presentation</dc:title>
  <dc:creator>nabilah banu</dc:creator>
  <cp:lastModifiedBy>Jeremy Ong</cp:lastModifiedBy>
  <cp:revision>29</cp:revision>
  <dcterms:modified xsi:type="dcterms:W3CDTF">2015-11-15T15:30:44Z</dcterms:modified>
</cp:coreProperties>
</file>